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8" r:id="rId4"/>
    <p:sldId id="267" r:id="rId5"/>
    <p:sldId id="269" r:id="rId6"/>
    <p:sldId id="270" r:id="rId7"/>
    <p:sldId id="274" r:id="rId8"/>
    <p:sldId id="271" r:id="rId9"/>
    <p:sldId id="272" r:id="rId10"/>
    <p:sldId id="273" r:id="rId11"/>
    <p:sldId id="258" r:id="rId12"/>
    <p:sldId id="261" r:id="rId13"/>
    <p:sldId id="260" r:id="rId14"/>
    <p:sldId id="262" r:id="rId15"/>
    <p:sldId id="263" r:id="rId16"/>
    <p:sldId id="264" r:id="rId17"/>
    <p:sldId id="265" r:id="rId18"/>
    <p:sldId id="266" r:id="rId1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70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Actor == null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54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create a test exposing the defect, </a:t>
            </a:r>
            <a:r>
              <a:rPr lang="en-US"/>
              <a:t>THEN you fix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35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 smtClean="0">
                <a:latin typeface="Arial" charset="0"/>
                <a:cs typeface="Arial" charset="0"/>
              </a:rPr>
              <a:t>Software Engineering </a:t>
            </a:r>
            <a:r>
              <a:rPr lang="da-DK" altLang="en-US" smtClean="0">
                <a:latin typeface="Arial" charset="0"/>
                <a:cs typeface="Arial" charset="0"/>
              </a:rPr>
              <a:t>and Architecture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 smtClean="0"/>
              <a:t>An </a:t>
            </a:r>
            <a:r>
              <a:rPr lang="da-DK" dirty="0" err="1" smtClean="0"/>
              <a:t>informal</a:t>
            </a:r>
            <a:r>
              <a:rPr lang="da-DK" dirty="0" smtClean="0"/>
              <a:t> guide to</a:t>
            </a:r>
            <a:br>
              <a:rPr lang="da-DK" dirty="0" smtClean="0"/>
            </a:br>
            <a:r>
              <a:rPr lang="da-DK" dirty="0" smtClean="0"/>
              <a:t>Debugging</a:t>
            </a: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Helpers in </a:t>
            </a:r>
            <a:r>
              <a:rPr lang="en-US" dirty="0" err="1" smtClean="0"/>
              <a:t>HotStone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TestHelper.printGameState</a:t>
            </a:r>
            <a:r>
              <a:rPr lang="en-US" dirty="0" smtClean="0"/>
              <a:t>(game);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62100"/>
            <a:ext cx="8324850" cy="2743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" y="3898762"/>
            <a:ext cx="3314700" cy="119407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95250" y="4686692"/>
            <a:ext cx="1885950" cy="2282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155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15929-3D1D-4C8A-8651-C341BAC1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87B86-2D6C-449F-B444-6901C2540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developing the GUI for </a:t>
            </a:r>
            <a:r>
              <a:rPr lang="en-US" dirty="0" err="1"/>
              <a:t>HotStone</a:t>
            </a:r>
            <a:r>
              <a:rPr lang="en-US" dirty="0"/>
              <a:t>, I encountered this </a:t>
            </a:r>
            <a:r>
              <a:rPr lang="en-US" dirty="0" smtClean="0"/>
              <a:t>failure…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(In the ‘good old days’ I would </a:t>
            </a:r>
            <a:r>
              <a:rPr lang="en-US" i="1" dirty="0"/>
              <a:t>not get a stack trace)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D03E3-C2DE-44BB-A5B9-993E5F96F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71A31-3994-4B64-B6B3-84120EA76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4FDC0-5A71-42F0-8DDC-8A39BB4F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558140-3AB6-4A29-BE57-EEA99F245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" y="1887537"/>
            <a:ext cx="8601075" cy="24479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A1F9C64-E804-46C9-B83A-34EDA551E69A}"/>
              </a:ext>
            </a:extLst>
          </p:cNvPr>
          <p:cNvSpPr/>
          <p:nvPr/>
        </p:nvSpPr>
        <p:spPr>
          <a:xfrm>
            <a:off x="76200" y="2857500"/>
            <a:ext cx="8915400" cy="150442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4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72D93-54B0-4C96-A0C3-B6A6FC6C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A3889-571C-4B8F-8B78-F9AD4A08C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Identifying the exact type of </a:t>
            </a:r>
            <a:r>
              <a:rPr lang="en-US" i="1" dirty="0"/>
              <a:t>failure</a:t>
            </a:r>
          </a:p>
          <a:p>
            <a:pPr lvl="1"/>
            <a:r>
              <a:rPr lang="en-US" i="1" dirty="0"/>
              <a:t>Here: some code did ‘</a:t>
            </a:r>
            <a:r>
              <a:rPr lang="en-US" i="1" dirty="0" err="1"/>
              <a:t>object.method</a:t>
            </a:r>
            <a:r>
              <a:rPr lang="en-US" i="1" dirty="0"/>
              <a:t>()’ and object == null </a:t>
            </a:r>
            <a:r>
              <a:rPr lang="en-US" i="1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5368B-FED6-4162-A950-3430E24D1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047DF-2222-4B34-BC73-972058A8E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33387-E891-4807-94DE-C5ABE8C1D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4E487F-CE54-4FF1-A2B4-E8112AEB97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" y="1887537"/>
            <a:ext cx="8601075" cy="244792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841D8BB-0796-41A7-8AF5-AA72C2BBAF0A}"/>
              </a:ext>
            </a:extLst>
          </p:cNvPr>
          <p:cNvSpPr/>
          <p:nvPr/>
        </p:nvSpPr>
        <p:spPr>
          <a:xfrm>
            <a:off x="3505200" y="2781300"/>
            <a:ext cx="2743200" cy="381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4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B469-BBA9-4A62-AAA3-B5F3BDE6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StackTrace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7D7E3-2C10-419C-81BD-F5F3E4695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the </a:t>
            </a:r>
            <a:r>
              <a:rPr lang="en-US" i="1" dirty="0"/>
              <a:t>full call graph when the failure occurred</a:t>
            </a:r>
            <a:endParaRPr lang="en-US" dirty="0"/>
          </a:p>
          <a:p>
            <a:pPr lvl="1"/>
            <a:r>
              <a:rPr lang="en-US" i="1" dirty="0" err="1"/>
              <a:t>refreshField</a:t>
            </a:r>
            <a:r>
              <a:rPr lang="en-US" dirty="0"/>
              <a:t> was called by </a:t>
            </a:r>
            <a:r>
              <a:rPr lang="en-US" i="1" dirty="0" err="1"/>
              <a:t>onCardPlay</a:t>
            </a:r>
            <a:r>
              <a:rPr lang="en-US" dirty="0"/>
              <a:t> called by </a:t>
            </a:r>
            <a:r>
              <a:rPr lang="en-US" i="1" dirty="0" err="1"/>
              <a:t>FirePlayCard</a:t>
            </a:r>
            <a:r>
              <a:rPr lang="en-US" dirty="0"/>
              <a:t> called by </a:t>
            </a:r>
            <a:r>
              <a:rPr lang="en-US" i="1" dirty="0" err="1"/>
              <a:t>forEachRemaining</a:t>
            </a:r>
            <a:r>
              <a:rPr lang="en-US" dirty="0"/>
              <a:t> and so on…</a:t>
            </a:r>
          </a:p>
          <a:p>
            <a:pPr lvl="1"/>
            <a:r>
              <a:rPr lang="en-US" dirty="0"/>
              <a:t>So </a:t>
            </a:r>
            <a:r>
              <a:rPr lang="en-US" i="1" dirty="0"/>
              <a:t>the ‘object == null’ is within the </a:t>
            </a:r>
            <a:r>
              <a:rPr lang="en-US" i="1" dirty="0" err="1"/>
              <a:t>refreshField</a:t>
            </a:r>
            <a:r>
              <a:rPr lang="en-US" i="1" dirty="0"/>
              <a:t> of </a:t>
            </a:r>
            <a:r>
              <a:rPr lang="en-US" i="1" dirty="0" err="1"/>
              <a:t>HotStoneDrawing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D22E-195E-4E52-86A9-B8C3EF1AA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DC28-15A3-4235-A790-E2248B02D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78460-D5CC-47FB-985E-65498399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6F4DA1-F5CD-46C6-A7AE-710C249A4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" y="2771775"/>
            <a:ext cx="8601075" cy="2447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C0AF43C-EF34-4526-9C34-843759DBDC1A}"/>
              </a:ext>
            </a:extLst>
          </p:cNvPr>
          <p:cNvSpPr/>
          <p:nvPr/>
        </p:nvSpPr>
        <p:spPr>
          <a:xfrm>
            <a:off x="4191000" y="3924299"/>
            <a:ext cx="3429000" cy="2286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995BC7-047F-33E9-21E1-CE26D8E2CAAE}"/>
              </a:ext>
            </a:extLst>
          </p:cNvPr>
          <p:cNvSpPr/>
          <p:nvPr/>
        </p:nvSpPr>
        <p:spPr>
          <a:xfrm>
            <a:off x="4114800" y="4076699"/>
            <a:ext cx="3429000" cy="2286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5E49D2-BC45-E075-F7F6-69ADE7E2B0E2}"/>
              </a:ext>
            </a:extLst>
          </p:cNvPr>
          <p:cNvSpPr/>
          <p:nvPr/>
        </p:nvSpPr>
        <p:spPr>
          <a:xfrm>
            <a:off x="4648200" y="4305299"/>
            <a:ext cx="3429000" cy="2286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6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B469-BBA9-4A62-AAA3-B5F3BDE6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StackTrace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7D7E3-2C10-419C-81BD-F5F3E4695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Moreover, since Java is running in its own execution environment (java virtual machine) it knows a lot about the executing code</a:t>
            </a:r>
          </a:p>
          <a:p>
            <a:pPr lvl="1"/>
            <a:r>
              <a:rPr lang="en-US" i="1" dirty="0"/>
              <a:t>I get the exact spot in the code: line 465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D22E-195E-4E52-86A9-B8C3EF1AA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DC28-15A3-4235-A790-E2248B02D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78460-D5CC-47FB-985E-65498399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6F4DA1-F5CD-46C6-A7AE-710C249A4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" y="2771775"/>
            <a:ext cx="8601075" cy="2447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C0AF43C-EF34-4526-9C34-843759DBDC1A}"/>
              </a:ext>
            </a:extLst>
          </p:cNvPr>
          <p:cNvSpPr/>
          <p:nvPr/>
        </p:nvSpPr>
        <p:spPr>
          <a:xfrm>
            <a:off x="7010400" y="3838575"/>
            <a:ext cx="533400" cy="381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9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5B2B0-DD92-4E2E-BCDF-64475A53C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means I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3E5B8-131D-4959-A0E8-E65CC25F8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the source code and review to identify what went wrong…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63166-B2AD-4249-A835-8F83950ED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729F2-6599-472C-88D4-EF5C232F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51E7-433D-4637-953B-718E1A6E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9378E5-6DB1-4E4D-BB19-34E82939B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943100"/>
            <a:ext cx="6238875" cy="30003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25E53CB-82B2-4D9A-9DD8-53404E733816}"/>
              </a:ext>
            </a:extLst>
          </p:cNvPr>
          <p:cNvSpPr/>
          <p:nvPr/>
        </p:nvSpPr>
        <p:spPr>
          <a:xfrm>
            <a:off x="1219200" y="4260904"/>
            <a:ext cx="609600" cy="2286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5B2B0-DD92-4E2E-BCDF-64475A53C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3E5B8-131D-4959-A0E8-E65CC25F8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what is the </a:t>
            </a:r>
            <a:r>
              <a:rPr lang="en-US" b="1" dirty="0"/>
              <a:t>defect</a:t>
            </a:r>
            <a:r>
              <a:rPr lang="en-US" dirty="0"/>
              <a:t> that has lead to the </a:t>
            </a:r>
            <a:r>
              <a:rPr lang="en-US" b="1" dirty="0"/>
              <a:t>failure </a:t>
            </a:r>
            <a:r>
              <a:rPr lang="en-US" b="1" dirty="0" smtClean="0"/>
              <a:t>?</a:t>
            </a:r>
          </a:p>
          <a:p>
            <a:pPr lvl="1"/>
            <a:r>
              <a:rPr lang="en-US" dirty="0" smtClean="0"/>
              <a:t>Remember: it was a null pointer exception (null reference)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63166-B2AD-4249-A835-8F83950ED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729F2-6599-472C-88D4-EF5C232F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51E7-433D-4637-953B-718E1A6E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9378E5-6DB1-4E4D-BB19-34E82939B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943100"/>
            <a:ext cx="6238875" cy="30003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25E53CB-82B2-4D9A-9DD8-53404E733816}"/>
              </a:ext>
            </a:extLst>
          </p:cNvPr>
          <p:cNvSpPr/>
          <p:nvPr/>
        </p:nvSpPr>
        <p:spPr>
          <a:xfrm>
            <a:off x="1219200" y="4260904"/>
            <a:ext cx="609600" cy="2286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9316-9A23-46CA-8DA0-D55A7CBF6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D271-C8BC-4332-991F-9E1FC4AF9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Development stops when a failure occurs – immediately</a:t>
            </a:r>
          </a:p>
          <a:p>
            <a:pPr lvl="1"/>
            <a:r>
              <a:rPr lang="en-US" i="1" dirty="0"/>
              <a:t>You start debugging at once. Do not defects pile up!</a:t>
            </a:r>
            <a:endParaRPr lang="en-US" dirty="0"/>
          </a:p>
          <a:p>
            <a:r>
              <a:rPr lang="en-US" dirty="0"/>
              <a:t>It can be tempting to ‘just get that nice feature working and postpone debugging’</a:t>
            </a:r>
          </a:p>
          <a:p>
            <a:pPr lvl="1"/>
            <a:r>
              <a:rPr lang="en-US" b="1" dirty="0"/>
              <a:t>Do Not</a:t>
            </a:r>
            <a:r>
              <a:rPr lang="en-US" dirty="0"/>
              <a:t>. If defects pile up you simply loose focus. </a:t>
            </a:r>
            <a:r>
              <a:rPr lang="en-US" b="1" dirty="0"/>
              <a:t>Keep Focus!</a:t>
            </a:r>
          </a:p>
          <a:p>
            <a:pPr lvl="1"/>
            <a:endParaRPr lang="en-US" b="1" dirty="0"/>
          </a:p>
          <a:p>
            <a:endParaRPr lang="en-US" dirty="0"/>
          </a:p>
          <a:p>
            <a:r>
              <a:rPr lang="en-US" dirty="0"/>
              <a:t>The almost-finished-sheet-music-editor </a:t>
            </a:r>
            <a:r>
              <a:rPr lang="en-US" dirty="0" err="1"/>
              <a:t>warstory</a:t>
            </a:r>
            <a:r>
              <a:rPr lang="en-US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0495B-4C95-4A13-9B86-75A17C55D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871A0-31DE-49F0-BD71-2698065F1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CFEAA-A611-4A41-8CED-EA1D17B65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9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200A8-27E5-4F3B-B6F3-5445D203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Defect Found…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94DE-0360-4F90-9E2B-6A30E8E95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you spend hours tracking down that damn defect…</a:t>
            </a:r>
          </a:p>
          <a:p>
            <a:endParaRPr lang="en-US" dirty="0"/>
          </a:p>
          <a:p>
            <a:r>
              <a:rPr lang="en-US" dirty="0"/>
              <a:t>When you find it: </a:t>
            </a:r>
            <a:r>
              <a:rPr lang="en-US" i="1" dirty="0" err="1"/>
              <a:t>Heurica</a:t>
            </a:r>
            <a:r>
              <a:rPr lang="en-US" i="1" dirty="0"/>
              <a:t>!</a:t>
            </a:r>
            <a:endParaRPr lang="en-US" b="1" i="1" dirty="0"/>
          </a:p>
          <a:p>
            <a:endParaRPr lang="en-US" b="1" i="1" dirty="0"/>
          </a:p>
          <a:p>
            <a:r>
              <a:rPr lang="en-US" b="1" i="1" dirty="0"/>
              <a:t>But you do not fix it, right?</a:t>
            </a:r>
          </a:p>
          <a:p>
            <a:endParaRPr lang="en-US" b="1" i="1" dirty="0"/>
          </a:p>
          <a:p>
            <a:pPr lvl="1"/>
            <a:r>
              <a:rPr lang="en-US" b="1" i="1" dirty="0"/>
              <a:t>What do you do?</a:t>
            </a:r>
          </a:p>
          <a:p>
            <a:pPr lvl="1"/>
            <a:endParaRPr lang="en-US" b="1" i="1" dirty="0"/>
          </a:p>
          <a:p>
            <a:r>
              <a:rPr lang="en-US" dirty="0"/>
              <a:t>Exception: pure </a:t>
            </a:r>
            <a:r>
              <a:rPr lang="en-US" dirty="0" err="1"/>
              <a:t>gui</a:t>
            </a:r>
            <a:r>
              <a:rPr lang="en-US" dirty="0"/>
              <a:t> code.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44F86-D3ED-4D5E-B1DF-7663C140B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0EC04-FB43-46A0-A9BF-A32A508D0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649BA-0B45-4922-B5BC-623EA52CB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2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978E4-498A-4349-96C2-C85ACDFF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5BF33-65BD-4474-8118-F13B18F57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Why are there failures in our running programs?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Or ‘Bug’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383C0-8F03-437C-B8F0-954A0EC31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7E81C-1FFE-4BD8-B9F4-67F100713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B619E-2FCB-427E-8A4B-23E3BB75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8700"/>
            <a:ext cx="7162800" cy="1123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314700"/>
            <a:ext cx="713422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23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Worlds First Bug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 descr="http://myoldmac.net/picts_static/Diverse/TheFirstComputer-Bug-MarkI-book-d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166812"/>
            <a:ext cx="5943600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52800" y="4152900"/>
            <a:ext cx="4038600" cy="5334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934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part of ‘input space’</a:t>
            </a:r>
            <a:br>
              <a:rPr lang="en-US" dirty="0" smtClean="0"/>
            </a:br>
            <a:r>
              <a:rPr lang="en-US" dirty="0" smtClean="0"/>
              <a:t>trigger the Defect and leads</a:t>
            </a:r>
            <a:br>
              <a:rPr lang="en-US" dirty="0" smtClean="0"/>
            </a:br>
            <a:r>
              <a:rPr lang="en-US" dirty="0" smtClean="0"/>
              <a:t>to a failure</a:t>
            </a:r>
          </a:p>
          <a:p>
            <a:pPr lvl="1"/>
            <a:r>
              <a:rPr lang="en-US" dirty="0" smtClean="0"/>
              <a:t>Software state is incorrect</a:t>
            </a:r>
          </a:p>
          <a:p>
            <a:r>
              <a:rPr lang="en-US" dirty="0" smtClean="0"/>
              <a:t>As in</a:t>
            </a:r>
          </a:p>
          <a:p>
            <a:pPr lvl="1"/>
            <a:r>
              <a:rPr lang="en-US" dirty="0" smtClean="0"/>
              <a:t>The output is incorrect</a:t>
            </a:r>
          </a:p>
          <a:p>
            <a:pPr lvl="2"/>
            <a:r>
              <a:rPr lang="en-US" dirty="0" smtClean="0"/>
              <a:t>“does wrong things”</a:t>
            </a:r>
          </a:p>
          <a:p>
            <a:pPr lvl="1"/>
            <a:r>
              <a:rPr lang="en-US" dirty="0" smtClean="0"/>
              <a:t>System hangs</a:t>
            </a:r>
          </a:p>
          <a:p>
            <a:pPr lvl="1"/>
            <a:r>
              <a:rPr lang="en-US" dirty="0" smtClean="0"/>
              <a:t>System crashes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CS@AU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075" y="952500"/>
            <a:ext cx="404812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03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anose="05000000000000000000" pitchFamily="2" charset="2"/>
              </a:rPr>
              <a:t>Debugging is phased</a:t>
            </a:r>
          </a:p>
          <a:p>
            <a:pPr lvl="1"/>
            <a:r>
              <a:rPr lang="en-US" b="1" dirty="0" smtClean="0">
                <a:sym typeface="Wingdings" panose="05000000000000000000" pitchFamily="2" charset="2"/>
              </a:rPr>
              <a:t>Reproduce the defect</a:t>
            </a:r>
            <a:endParaRPr lang="en-US" b="1" dirty="0"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Find the exact input space/situation/context in which it appears</a:t>
            </a:r>
          </a:p>
          <a:p>
            <a:pPr lvl="3"/>
            <a:r>
              <a:rPr lang="en-US" dirty="0" smtClean="0">
                <a:sym typeface="Wingdings" panose="05000000000000000000" pitchFamily="2" charset="2"/>
              </a:rPr>
              <a:t>“Ah, the reverse thrust of Airbus 320 cannot be engaged to stop the plane on the runway after landing, if one set of wheels hit the ground very smoothly…” </a:t>
            </a:r>
          </a:p>
          <a:p>
            <a:pPr lvl="4"/>
            <a:r>
              <a:rPr lang="en-US" dirty="0" smtClean="0">
                <a:sym typeface="Wingdings" panose="05000000000000000000" pitchFamily="2" charset="2"/>
              </a:rPr>
              <a:t>[This is an actual bug, that stranded a plane outside the runway!]</a:t>
            </a:r>
          </a:p>
          <a:p>
            <a:pPr lvl="1"/>
            <a:r>
              <a:rPr lang="en-US" b="1" dirty="0" smtClean="0">
                <a:sym typeface="Wingdings" panose="05000000000000000000" pitchFamily="2" charset="2"/>
              </a:rPr>
              <a:t>Find the ‘infection origin’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Find the code that misbehaves and what state triggers it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Understand the code ‘leading up to the defect’</a:t>
            </a:r>
          </a:p>
          <a:p>
            <a:pPr lvl="3"/>
            <a:r>
              <a:rPr lang="en-US" dirty="0" smtClean="0">
                <a:sym typeface="Wingdings" panose="05000000000000000000" pitchFamily="2" charset="2"/>
              </a:rPr>
              <a:t>Why was the state that, leading up to the defect</a:t>
            </a:r>
          </a:p>
          <a:p>
            <a:pPr lvl="1"/>
            <a:r>
              <a:rPr lang="en-US" b="1" dirty="0" smtClean="0">
                <a:sym typeface="Wingdings" panose="05000000000000000000" pitchFamily="2" charset="2"/>
              </a:rPr>
              <a:t>Write an automated test that reproduce the bug</a:t>
            </a:r>
          </a:p>
          <a:p>
            <a:pPr lvl="1"/>
            <a:r>
              <a:rPr lang="en-US" b="1" dirty="0" smtClean="0">
                <a:sym typeface="Wingdings" panose="05000000000000000000" pitchFamily="2" charset="2"/>
              </a:rPr>
              <a:t>Fix it – rewrite that defective code</a:t>
            </a:r>
            <a:endParaRPr lang="da-DK" b="1" dirty="0" smtClean="0">
              <a:sym typeface="Wingdings" panose="05000000000000000000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3400" y="4477796"/>
            <a:ext cx="8077200" cy="3810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69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Traces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+ IntelliJ is a major help for modern day development as you get a </a:t>
            </a:r>
            <a:r>
              <a:rPr lang="en-US" i="1" dirty="0" smtClean="0"/>
              <a:t>Stack trace </a:t>
            </a:r>
            <a:r>
              <a:rPr lang="en-US" dirty="0" smtClean="0"/>
              <a:t>for exceptions!</a:t>
            </a:r>
            <a:endParaRPr lang="en-US" i="1" dirty="0" smtClean="0"/>
          </a:p>
          <a:p>
            <a:pPr lvl="1"/>
            <a:r>
              <a:rPr lang="en-US" i="1" dirty="0" smtClean="0"/>
              <a:t>“the code lead up to the failure”</a:t>
            </a:r>
          </a:p>
          <a:p>
            <a:r>
              <a:rPr lang="en-US" i="1" dirty="0" smtClean="0"/>
              <a:t>Example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705100"/>
            <a:ext cx="8930412" cy="152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15229"/>
            <a:ext cx="10706100" cy="1333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ounded Rectangle 9"/>
          <p:cNvSpPr/>
          <p:nvPr/>
        </p:nvSpPr>
        <p:spPr>
          <a:xfrm>
            <a:off x="5257800" y="1877143"/>
            <a:ext cx="3748812" cy="1361357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 trace: The sequence of calls leading up to the exception begin thrown </a:t>
            </a:r>
            <a:r>
              <a:rPr lang="en-US" i="1" dirty="0" smtClean="0"/>
              <a:t>with line numbers!</a:t>
            </a:r>
          </a:p>
          <a:p>
            <a:pPr algn="ctr"/>
            <a:r>
              <a:rPr lang="en-US" i="1" dirty="0" smtClean="0"/>
              <a:t>Just click to “get there!”</a:t>
            </a:r>
            <a:endParaRPr lang="da-DK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477000" y="3318007"/>
            <a:ext cx="495300" cy="758693"/>
          </a:xfrm>
          <a:prstGeom prst="straightConnector1">
            <a:avLst/>
          </a:prstGeom>
          <a:ln w="38100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4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Traces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+ IntelliJ is a major help for modern day development as you get a </a:t>
            </a:r>
            <a:r>
              <a:rPr lang="en-US" i="1" dirty="0" smtClean="0"/>
              <a:t>Stack trace </a:t>
            </a:r>
            <a:r>
              <a:rPr lang="en-US" dirty="0" smtClean="0"/>
              <a:t>for exceptions!</a:t>
            </a:r>
            <a:endParaRPr lang="en-US" i="1" dirty="0" smtClean="0"/>
          </a:p>
          <a:p>
            <a:pPr lvl="1"/>
            <a:r>
              <a:rPr lang="en-US" i="1" dirty="0" smtClean="0"/>
              <a:t>“the code lead up to the failure”</a:t>
            </a:r>
          </a:p>
          <a:p>
            <a:r>
              <a:rPr lang="en-US" i="1" dirty="0" smtClean="0"/>
              <a:t>Example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705100"/>
            <a:ext cx="8930412" cy="152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15229"/>
            <a:ext cx="10706100" cy="1333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ounded Rectangle 9"/>
          <p:cNvSpPr/>
          <p:nvPr/>
        </p:nvSpPr>
        <p:spPr>
          <a:xfrm>
            <a:off x="5257800" y="1877143"/>
            <a:ext cx="3748812" cy="1361357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 trace: The sequence of calls leading up to the exception begin thrown </a:t>
            </a:r>
            <a:r>
              <a:rPr lang="en-US" i="1" dirty="0" smtClean="0"/>
              <a:t>with line numbers!</a:t>
            </a:r>
          </a:p>
          <a:p>
            <a:pPr algn="ctr"/>
            <a:r>
              <a:rPr lang="en-US" i="1" dirty="0" smtClean="0"/>
              <a:t>Just click to “get there!”</a:t>
            </a:r>
            <a:endParaRPr lang="da-DK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477000" y="3318007"/>
            <a:ext cx="495300" cy="758693"/>
          </a:xfrm>
          <a:prstGeom prst="straightConnector1">
            <a:avLst/>
          </a:prstGeom>
          <a:ln w="38100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358" y="1104900"/>
            <a:ext cx="4048125" cy="38004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52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Detective Work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 the reason for the failure is “a long way” from the place where it manifests itself!</a:t>
            </a:r>
          </a:p>
          <a:p>
            <a:r>
              <a:rPr lang="en-US" dirty="0" smtClean="0"/>
              <a:t>Sometimes failures can lurk in the dark for years</a:t>
            </a:r>
          </a:p>
          <a:p>
            <a:pPr lvl="1"/>
            <a:r>
              <a:rPr lang="en-US" dirty="0" smtClean="0"/>
              <a:t>If the ‘triggering state’ is encountered for the first time due to some on-the-surface change in another part of the system</a:t>
            </a:r>
            <a:r>
              <a:rPr lang="en-US" dirty="0" smtClean="0"/>
              <a:t>…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Detective work</a:t>
            </a:r>
          </a:p>
          <a:p>
            <a:pPr lvl="1"/>
            <a:r>
              <a:rPr lang="en-US" dirty="0" smtClean="0"/>
              <a:t>“Ok, failure because x was -1, but why it ever set to -1? It was passed by this method, which was called from this code, which was…”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The Detective Work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defects are because of </a:t>
            </a:r>
            <a:r>
              <a:rPr lang="en-US" i="1" dirty="0" smtClean="0"/>
              <a:t>incorrect assumptions</a:t>
            </a:r>
          </a:p>
          <a:p>
            <a:pPr lvl="1"/>
            <a:r>
              <a:rPr lang="en-US" i="1" dirty="0" smtClean="0"/>
              <a:t>State space is different from what I expected</a:t>
            </a:r>
          </a:p>
          <a:p>
            <a:r>
              <a:rPr lang="en-US" dirty="0" smtClean="0"/>
              <a:t>Either</a:t>
            </a:r>
          </a:p>
          <a:p>
            <a:pPr lvl="1"/>
            <a:r>
              <a:rPr lang="en-US" dirty="0" smtClean="0"/>
              <a:t>Use the debugger</a:t>
            </a:r>
          </a:p>
          <a:p>
            <a:pPr lvl="2"/>
            <a:r>
              <a:rPr lang="en-US" dirty="0" smtClean="0"/>
              <a:t>Which has a steep learning curve in itself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Or the old workhorse… </a:t>
            </a:r>
            <a:r>
              <a:rPr lang="en-US" b="1" dirty="0" smtClean="0">
                <a:sym typeface="Wingdings" panose="05000000000000000000" pitchFamily="2" charset="2"/>
              </a:rPr>
              <a:t>Add print statements</a:t>
            </a:r>
          </a:p>
          <a:p>
            <a:pPr lvl="2"/>
            <a:r>
              <a:rPr lang="en-US" dirty="0" err="1" smtClean="0">
                <a:sym typeface="Wingdings" panose="05000000000000000000" pitchFamily="2" charset="2"/>
              </a:rPr>
              <a:t>System.out.println</a:t>
            </a:r>
            <a:r>
              <a:rPr lang="en-US" dirty="0" smtClean="0">
                <a:sym typeface="Wingdings" panose="05000000000000000000" pitchFamily="2" charset="2"/>
              </a:rPr>
              <a:t>(“ In </a:t>
            </a:r>
            <a:r>
              <a:rPr lang="en-US" dirty="0" err="1" smtClean="0">
                <a:sym typeface="Wingdings" panose="05000000000000000000" pitchFamily="2" charset="2"/>
              </a:rPr>
              <a:t>playCard</a:t>
            </a:r>
            <a:r>
              <a:rPr lang="en-US" dirty="0" smtClean="0">
                <a:sym typeface="Wingdings" panose="05000000000000000000" pitchFamily="2" charset="2"/>
              </a:rPr>
              <a:t>, index = “ 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+ index + “, list size = “ + </a:t>
            </a:r>
            <a:r>
              <a:rPr lang="en-US" dirty="0" err="1" smtClean="0">
                <a:sym typeface="Wingdings" panose="05000000000000000000" pitchFamily="2" charset="2"/>
              </a:rPr>
              <a:t>myHand.size</a:t>
            </a:r>
            <a:r>
              <a:rPr lang="en-US" dirty="0" smtClean="0">
                <a:sym typeface="Wingdings" panose="05000000000000000000" pitchFamily="2" charset="2"/>
              </a:rPr>
              <a:t>());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I have not started the debugger in years</a:t>
            </a:r>
          </a:p>
          <a:p>
            <a:pPr lvl="1"/>
            <a:r>
              <a:rPr lang="en-US" i="1" dirty="0" smtClean="0">
                <a:sym typeface="Wingdings" panose="05000000000000000000" pitchFamily="2" charset="2"/>
              </a:rPr>
              <a:t>Take small steps</a:t>
            </a:r>
            <a:r>
              <a:rPr lang="en-US" dirty="0" smtClean="0">
                <a:sym typeface="Wingdings" panose="05000000000000000000" pitchFamily="2" charset="2"/>
              </a:rPr>
              <a:t> saves a lot of debugging!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But note the  marker, allow </a:t>
            </a:r>
            <a:r>
              <a:rPr lang="en-US" dirty="0" err="1" smtClean="0">
                <a:sym typeface="Wingdings" panose="05000000000000000000" pitchFamily="2" charset="2"/>
              </a:rPr>
              <a:t>search+remove</a:t>
            </a:r>
            <a:r>
              <a:rPr lang="en-US" dirty="0" smtClean="0">
                <a:sym typeface="Wingdings" panose="05000000000000000000" pitchFamily="2" charset="2"/>
              </a:rPr>
              <a:t> afterwards!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662" y="2019300"/>
            <a:ext cx="1404938" cy="75193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358062" y="1866900"/>
            <a:ext cx="685800" cy="990600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80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715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848</Words>
  <Application>Microsoft Office PowerPoint</Application>
  <PresentationFormat>On-screen Show (16:10)</PresentationFormat>
  <Paragraphs>164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Software Engineering and Architecture</vt:lpstr>
      <vt:lpstr>Terminology</vt:lpstr>
      <vt:lpstr>Worlds First Bug</vt:lpstr>
      <vt:lpstr>Debugging</vt:lpstr>
      <vt:lpstr>Debugging</vt:lpstr>
      <vt:lpstr>Stack Traces</vt:lpstr>
      <vt:lpstr>Stack Traces</vt:lpstr>
      <vt:lpstr>The Detective Work</vt:lpstr>
      <vt:lpstr>Help The Detective Work</vt:lpstr>
      <vt:lpstr>Helpers in HotStone</vt:lpstr>
      <vt:lpstr>Example</vt:lpstr>
      <vt:lpstr>Exception</vt:lpstr>
      <vt:lpstr>StackTrace</vt:lpstr>
      <vt:lpstr>StackTrace</vt:lpstr>
      <vt:lpstr>Which means I can…</vt:lpstr>
      <vt:lpstr>Exercise</vt:lpstr>
      <vt:lpstr>Lessons Learned</vt:lpstr>
      <vt:lpstr>When Defect Found…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SWEA</dc:title>
  <dc:creator>hbc</dc:creator>
  <cp:lastModifiedBy>Henrik Bærbak Christensen</cp:lastModifiedBy>
  <cp:revision>86</cp:revision>
  <dcterms:created xsi:type="dcterms:W3CDTF">2006-08-16T00:00:00Z</dcterms:created>
  <dcterms:modified xsi:type="dcterms:W3CDTF">2023-09-20T08:25:23Z</dcterms:modified>
</cp:coreProperties>
</file>